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1668" y="7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02920" y="5897880"/>
            <a:ext cx="5394960" cy="621792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6025896"/>
            <a:ext cx="5029200" cy="301621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BE1C"/>
                </a:solidFill>
                <a:latin typeface="Aptos"/>
              </a:defRPr>
            </a:pPr>
            <a:r>
              <a:rPr dirty="0"/>
              <a:t>PPP NÄDAL 2026  •  </a:t>
            </a:r>
            <a:r>
              <a:rPr lang="et-EE" dirty="0"/>
              <a:t>KOOL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5106844" y="5487923"/>
            <a:ext cx="6582236" cy="107473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pp_logo_swoosh_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727" y="5725312"/>
            <a:ext cx="1188720" cy="631508"/>
          </a:xfrm>
          <a:prstGeom prst="rect">
            <a:avLst/>
          </a:prstGeom>
        </p:spPr>
      </p:pic>
      <p:pic>
        <p:nvPicPr>
          <p:cNvPr id="8" name="Picture 7" descr="ppp_logo_ettevotlik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087" y="5739390"/>
            <a:ext cx="1207008" cy="5345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F67892-8836-BDA5-C333-0E1B68B7B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05" y="442202"/>
            <a:ext cx="12192000" cy="507372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C9B1D13-E2B7-ED46-4C8F-0A0B02BE5F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8210" y="5870561"/>
            <a:ext cx="2221763" cy="3094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SISSEJUHATUS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MIS ON PPP NÄDAL?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Pea Peale Pööratud klassiruum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Nädal, mil õpilased, õpetajad ja lapsevanemad saavad kogeda koolielu tavapärasest erinevas rollis.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3154680"/>
            <a:ext cx="3456432" cy="233172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50976" y="3447288"/>
            <a:ext cx="731520" cy="73152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4370832"/>
            <a:ext cx="3108960" cy="41148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C0C0E"/>
                </a:solidFill>
                <a:latin typeface="Aptos"/>
              </a:defRPr>
            </a:pPr>
            <a:r>
              <a:t>ÕPILANE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" y="4864608"/>
            <a:ext cx="310896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0C0C0E"/>
                </a:solidFill>
                <a:latin typeface="Aptos"/>
              </a:defRPr>
            </a:pPr>
            <a:r>
              <a:t>juhib tundi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3154680"/>
            <a:ext cx="3456432" cy="233172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773168" y="3447288"/>
            <a:ext cx="731520" cy="73152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73168" y="4370832"/>
            <a:ext cx="3108960" cy="41148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C0C0E"/>
                </a:solidFill>
                <a:latin typeface="Aptos"/>
              </a:defRPr>
            </a:pPr>
            <a:r>
              <a:t>ÕPETAJA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3168" y="4864608"/>
            <a:ext cx="310896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0C0C0E"/>
                </a:solidFill>
                <a:latin typeface="Aptos"/>
              </a:defRPr>
            </a:pPr>
            <a:r>
              <a:t>vaatleb ja toetab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94192" y="3154680"/>
            <a:ext cx="3456432" cy="233172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595360" y="3447288"/>
            <a:ext cx="731520" cy="73152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95360" y="4370832"/>
            <a:ext cx="3108960" cy="41148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0C0C0E"/>
                </a:solidFill>
                <a:latin typeface="Aptos"/>
              </a:defRPr>
            </a:pPr>
            <a:r>
              <a:t>LAPSEVANEM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360" y="4864608"/>
            <a:ext cx="310896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0C0C0E"/>
                </a:solidFill>
                <a:latin typeface="Aptos"/>
              </a:defRPr>
            </a:pPr>
            <a:r>
              <a:t>õpib või aitab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AFFE95C0-2048-0AFA-C911-6478E0034F6F}"/>
              </a:ext>
            </a:extLst>
          </p:cNvPr>
          <p:cNvGrpSpPr/>
          <p:nvPr/>
        </p:nvGrpSpPr>
        <p:grpSpPr>
          <a:xfrm>
            <a:off x="7724774" y="5915373"/>
            <a:ext cx="3964305" cy="647285"/>
            <a:chOff x="5106844" y="5487923"/>
            <a:chExt cx="6582236" cy="1074736"/>
          </a:xfrm>
        </p:grpSpPr>
        <p:sp>
          <p:nvSpPr>
            <p:cNvPr id="23" name="Rounded Rectangle 5">
              <a:extLst>
                <a:ext uri="{FF2B5EF4-FFF2-40B4-BE49-F238E27FC236}">
                  <a16:creationId xmlns:a16="http://schemas.microsoft.com/office/drawing/2014/main" id="{829FF727-5A78-5C95-6AB0-FE73FAB2D919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5" name="Picture 6" descr="ppp_logo_swoosh_cropped.png">
              <a:extLst>
                <a:ext uri="{FF2B5EF4-FFF2-40B4-BE49-F238E27FC236}">
                  <a16:creationId xmlns:a16="http://schemas.microsoft.com/office/drawing/2014/main" id="{F257CAC4-3CAC-1EF1-0D3A-906D607D7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7" name="Picture 7" descr="ppp_logo_ettevotlik_cropped.png">
              <a:extLst>
                <a:ext uri="{FF2B5EF4-FFF2-40B4-BE49-F238E27FC236}">
                  <a16:creationId xmlns:a16="http://schemas.microsoft.com/office/drawing/2014/main" id="{37736E89-2A17-F7A2-AE9A-F2E6C527E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9CD26F7E-CFD6-2D29-C955-D43BC8ECE4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FFBE1C"/>
                </a:solidFill>
                <a:latin typeface="Aptos"/>
              </a:defRPr>
            </a:pPr>
            <a:r>
              <a:t>PPP NÄDAL 2026   •   PÕHIMÕTE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FBE1C"/>
                </a:solidFill>
                <a:latin typeface="Aptos"/>
              </a:defRPr>
            </a:pPr>
            <a:r>
              <a:t>PÕHIMÕTE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FFFFFF"/>
                </a:solidFill>
                <a:latin typeface="Aptos"/>
              </a:defRPr>
            </a:pPr>
            <a:r>
              <a:t>Vahetame rolle.</a:t>
            </a:r>
          </a:p>
          <a:p>
            <a:pPr>
              <a:spcAft>
                <a:spcPts val="800"/>
              </a:spcAft>
              <a:defRPr sz="3300" b="1">
                <a:solidFill>
                  <a:srgbClr val="FFFFFF"/>
                </a:solidFill>
                <a:latin typeface="Aptos"/>
              </a:defRPr>
            </a:pPr>
            <a:r>
              <a:t>Avastame uusi vaatenurki.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858768"/>
            <a:ext cx="3383280" cy="1033271"/>
          </a:xfrm>
          <a:prstGeom prst="round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4142232"/>
            <a:ext cx="3054096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1700" b="1">
                <a:solidFill>
                  <a:srgbClr val="0C0C0E"/>
                </a:solidFill>
                <a:latin typeface="Aptos"/>
              </a:defRPr>
            </a:pPr>
            <a:r>
              <a:t>ROHKEM JULGUST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44568" y="3858768"/>
            <a:ext cx="3383280" cy="1033271"/>
          </a:xfrm>
          <a:prstGeom prst="round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59" y="4142232"/>
            <a:ext cx="3054096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1700" b="1">
                <a:solidFill>
                  <a:srgbClr val="0C0C0E"/>
                </a:solidFill>
                <a:latin typeface="Aptos"/>
              </a:defRPr>
            </a:pPr>
            <a:r>
              <a:t>ROHKEM KOOSTÖÖD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57616" y="3858768"/>
            <a:ext cx="3383280" cy="1033271"/>
          </a:xfrm>
          <a:prstGeom prst="round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22208" y="4142232"/>
            <a:ext cx="3054096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1700" b="1">
                <a:solidFill>
                  <a:srgbClr val="0C0C0E"/>
                </a:solidFill>
                <a:latin typeface="Aptos"/>
              </a:defRPr>
            </a:pPr>
            <a:r>
              <a:t>ROHKEM MÕISTMIST</a:t>
            </a:r>
          </a:p>
        </p:txBody>
      </p:sp>
      <p:sp>
        <p:nvSpPr>
          <p:cNvPr id="12" name="Oval 11"/>
          <p:cNvSpPr/>
          <p:nvPr/>
        </p:nvSpPr>
        <p:spPr>
          <a:xfrm>
            <a:off x="10835640" y="411480"/>
            <a:ext cx="502920" cy="50292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475720" y="1097280"/>
            <a:ext cx="155448" cy="15544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1AAF19F-03B3-8163-989B-E6A0770D08B2}"/>
              </a:ext>
            </a:extLst>
          </p:cNvPr>
          <p:cNvGrpSpPr/>
          <p:nvPr/>
        </p:nvGrpSpPr>
        <p:grpSpPr>
          <a:xfrm>
            <a:off x="7724774" y="5915373"/>
            <a:ext cx="3964305" cy="647285"/>
            <a:chOff x="5106844" y="5487923"/>
            <a:chExt cx="6582236" cy="1074736"/>
          </a:xfrm>
        </p:grpSpPr>
        <p:sp>
          <p:nvSpPr>
            <p:cNvPr id="18" name="Rounded Rectangle 5">
              <a:extLst>
                <a:ext uri="{FF2B5EF4-FFF2-40B4-BE49-F238E27FC236}">
                  <a16:creationId xmlns:a16="http://schemas.microsoft.com/office/drawing/2014/main" id="{D43F0D77-AD52-AB4E-896D-50C4E72EAE39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9" name="Picture 6" descr="ppp_logo_swoosh_cropped.png">
              <a:extLst>
                <a:ext uri="{FF2B5EF4-FFF2-40B4-BE49-F238E27FC236}">
                  <a16:creationId xmlns:a16="http://schemas.microsoft.com/office/drawing/2014/main" id="{522E6CAF-BA93-4E1D-13E5-20269C49C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0" name="Picture 7" descr="ppp_logo_ettevotlik_cropped.png">
              <a:extLst>
                <a:ext uri="{FF2B5EF4-FFF2-40B4-BE49-F238E27FC236}">
                  <a16:creationId xmlns:a16="http://schemas.microsoft.com/office/drawing/2014/main" id="{9C298E11-6CAF-E55A-6E0A-5F282E576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35BB82D3-2949-2937-1C2C-1EC83BC9D4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OSALEMISE VIISID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KAKS VÕIMALUST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Kuidas saab kaasa lüüa?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331720"/>
            <a:ext cx="5349240" cy="347472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2331720"/>
            <a:ext cx="5349240" cy="137160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2688336"/>
            <a:ext cx="466344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5F5F5F"/>
                </a:solidFill>
                <a:latin typeface="Aptos"/>
              </a:defRPr>
            </a:pPr>
            <a:r>
              <a:t>SENINE PPP TUND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3191256"/>
            <a:ext cx="4709160" cy="7772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0C0C0E"/>
                </a:solidFill>
                <a:latin typeface="Aptos"/>
              </a:defRPr>
            </a:pPr>
            <a:r>
              <a:t>Õpilane õpetajaks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4133087"/>
            <a:ext cx="4617720" cy="12801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C0C0E"/>
                </a:solidFill>
                <a:latin typeface="Aptos"/>
              </a:defRPr>
            </a:pPr>
            <a:r>
              <a:t>Õpilased valmistavad ette ja viivad läbi tunni. Õpetaja on vaatleja; lapsevanem võib osaleda külalisõpilasena.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92240" y="2331720"/>
            <a:ext cx="5349240" cy="347472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492240" y="2331720"/>
            <a:ext cx="5349240" cy="137160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84848" y="2688336"/>
            <a:ext cx="466344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5F5F5F"/>
                </a:solidFill>
                <a:latin typeface="Aptos"/>
              </a:defRPr>
            </a:pPr>
            <a:r>
              <a:t>UUS VÕIMALUS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4848" y="3191256"/>
            <a:ext cx="4709160" cy="7772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0C0C0E"/>
                </a:solidFill>
                <a:latin typeface="Aptos"/>
              </a:defRPr>
            </a:pPr>
            <a:r>
              <a:t>Lapsevanem abiõpetajaks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4848" y="4133087"/>
            <a:ext cx="4617720" cy="12801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0C0C0E"/>
                </a:solidFill>
                <a:latin typeface="Aptos"/>
              </a:defRPr>
            </a:pPr>
            <a:r>
              <a:t>Lapsevanem osaleb tavapärases tunnis ning toetab õpetaja juhendamisel laste õppimist.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E74FE33-09F0-321C-EC97-A82F55875234}"/>
              </a:ext>
            </a:extLst>
          </p:cNvPr>
          <p:cNvGrpSpPr/>
          <p:nvPr/>
        </p:nvGrpSpPr>
        <p:grpSpPr>
          <a:xfrm>
            <a:off x="7724774" y="5915373"/>
            <a:ext cx="3964305" cy="647285"/>
            <a:chOff x="5106844" y="5487923"/>
            <a:chExt cx="6582236" cy="1074736"/>
          </a:xfrm>
        </p:grpSpPr>
        <p:sp>
          <p:nvSpPr>
            <p:cNvPr id="20" name="Rounded Rectangle 5">
              <a:extLst>
                <a:ext uri="{FF2B5EF4-FFF2-40B4-BE49-F238E27FC236}">
                  <a16:creationId xmlns:a16="http://schemas.microsoft.com/office/drawing/2014/main" id="{EE5E246C-A5F5-BE87-80BE-2EBBBD0A601A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1" name="Picture 6" descr="ppp_logo_swoosh_cropped.png">
              <a:extLst>
                <a:ext uri="{FF2B5EF4-FFF2-40B4-BE49-F238E27FC236}">
                  <a16:creationId xmlns:a16="http://schemas.microsoft.com/office/drawing/2014/main" id="{76FA34C3-51A0-3BF0-D3B2-F41F4F994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2" name="Picture 7" descr="ppp_logo_ettevotlik_cropped.png">
              <a:extLst>
                <a:ext uri="{FF2B5EF4-FFF2-40B4-BE49-F238E27FC236}">
                  <a16:creationId xmlns:a16="http://schemas.microsoft.com/office/drawing/2014/main" id="{249C2E65-FA11-F74D-9BC1-8F917D875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93CC9740-B380-255D-7416-1B9609801B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ROLLID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ROLLIVAHETUS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Õpilane õpetajaks!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Õpilased valmistavad õpetaja abiga tunni ette ja viivad selle ise läbi.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788920"/>
            <a:ext cx="5349240" cy="33832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50976" y="3127248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80160" y="2999232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Harjutab esinemist</a:t>
            </a:r>
          </a:p>
        </p:txBody>
      </p:sp>
      <p:sp>
        <p:nvSpPr>
          <p:cNvPr id="10" name="Oval 9"/>
          <p:cNvSpPr/>
          <p:nvPr/>
        </p:nvSpPr>
        <p:spPr>
          <a:xfrm>
            <a:off x="950976" y="3977639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80160" y="3849624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Õpib teisi juhendama</a:t>
            </a:r>
          </a:p>
        </p:txBody>
      </p:sp>
      <p:sp>
        <p:nvSpPr>
          <p:cNvPr id="12" name="Oval 11"/>
          <p:cNvSpPr/>
          <p:nvPr/>
        </p:nvSpPr>
        <p:spPr>
          <a:xfrm>
            <a:off x="950976" y="4828032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80160" y="4700016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Võtab vastutust</a:t>
            </a:r>
          </a:p>
        </p:txBody>
      </p:sp>
      <p:pic>
        <p:nvPicPr>
          <p:cNvPr id="14" name="Picture 13" descr="õpilane õpetajakes hariduskopter.ee PP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2514600"/>
            <a:ext cx="3977639" cy="3977639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E69A8C73-7315-D68B-6A8B-D3D2EE51862B}"/>
              </a:ext>
            </a:extLst>
          </p:cNvPr>
          <p:cNvGrpSpPr/>
          <p:nvPr/>
        </p:nvGrpSpPr>
        <p:grpSpPr>
          <a:xfrm>
            <a:off x="7892262" y="381762"/>
            <a:ext cx="3964305" cy="647285"/>
            <a:chOff x="5106844" y="5487923"/>
            <a:chExt cx="6582236" cy="1074736"/>
          </a:xfrm>
        </p:grpSpPr>
        <p:sp>
          <p:nvSpPr>
            <p:cNvPr id="19" name="Rounded Rectangle 5">
              <a:extLst>
                <a:ext uri="{FF2B5EF4-FFF2-40B4-BE49-F238E27FC236}">
                  <a16:creationId xmlns:a16="http://schemas.microsoft.com/office/drawing/2014/main" id="{454B8FA5-3857-90BA-39EA-9E268FF540D1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0" name="Picture 6" descr="ppp_logo_swoosh_cropped.png">
              <a:extLst>
                <a:ext uri="{FF2B5EF4-FFF2-40B4-BE49-F238E27FC236}">
                  <a16:creationId xmlns:a16="http://schemas.microsoft.com/office/drawing/2014/main" id="{5CE5004F-37D0-5677-AD1D-CA1DF3D94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1" name="Picture 7" descr="ppp_logo_ettevotlik_cropped.png">
              <a:extLst>
                <a:ext uri="{FF2B5EF4-FFF2-40B4-BE49-F238E27FC236}">
                  <a16:creationId xmlns:a16="http://schemas.microsoft.com/office/drawing/2014/main" id="{A46A9655-EBB9-AB5B-B922-C59EEE8AC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AC15F97-C282-E3F3-B626-173EEBC1840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ROLLID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ROLLIVAHETUS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Õpetaja vaatlejaks!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Õpetaja aitab tunniks valmistuda, kuid annab tunni ajal juhtimise õpilastele.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788920"/>
            <a:ext cx="5349240" cy="33832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50976" y="3127248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80160" y="2999232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Toetab ettevalmistust</a:t>
            </a:r>
          </a:p>
        </p:txBody>
      </p:sp>
      <p:sp>
        <p:nvSpPr>
          <p:cNvPr id="10" name="Oval 9"/>
          <p:cNvSpPr/>
          <p:nvPr/>
        </p:nvSpPr>
        <p:spPr>
          <a:xfrm>
            <a:off x="950976" y="3977639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80160" y="3849624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Vaatleb õpilasi uue pilguga</a:t>
            </a:r>
          </a:p>
        </p:txBody>
      </p:sp>
      <p:sp>
        <p:nvSpPr>
          <p:cNvPr id="12" name="Oval 11"/>
          <p:cNvSpPr/>
          <p:nvPr/>
        </p:nvSpPr>
        <p:spPr>
          <a:xfrm>
            <a:off x="950976" y="4828032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80160" y="4700016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Märkab uusi tugevusi</a:t>
            </a:r>
          </a:p>
        </p:txBody>
      </p:sp>
      <p:pic>
        <p:nvPicPr>
          <p:cNvPr id="14" name="Picture 13" descr="Õpetaja vaatlejaks hariduskotper.ee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2514600"/>
            <a:ext cx="3977639" cy="3977639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954F413-395E-92AD-80A8-D22E612DDE87}"/>
              </a:ext>
            </a:extLst>
          </p:cNvPr>
          <p:cNvGrpSpPr/>
          <p:nvPr/>
        </p:nvGrpSpPr>
        <p:grpSpPr>
          <a:xfrm>
            <a:off x="7892262" y="381762"/>
            <a:ext cx="3964305" cy="647285"/>
            <a:chOff x="5106844" y="5487923"/>
            <a:chExt cx="6582236" cy="1074736"/>
          </a:xfrm>
        </p:grpSpPr>
        <p:sp>
          <p:nvSpPr>
            <p:cNvPr id="19" name="Rounded Rectangle 5">
              <a:extLst>
                <a:ext uri="{FF2B5EF4-FFF2-40B4-BE49-F238E27FC236}">
                  <a16:creationId xmlns:a16="http://schemas.microsoft.com/office/drawing/2014/main" id="{2DA79740-EA4E-8384-2B66-2EE2A43629E0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0" name="Picture 6" descr="ppp_logo_swoosh_cropped.png">
              <a:extLst>
                <a:ext uri="{FF2B5EF4-FFF2-40B4-BE49-F238E27FC236}">
                  <a16:creationId xmlns:a16="http://schemas.microsoft.com/office/drawing/2014/main" id="{0D16DD4A-E264-5F53-A7A7-88EA14D10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1" name="Picture 7" descr="ppp_logo_ettevotlik_cropped.png">
              <a:extLst>
                <a:ext uri="{FF2B5EF4-FFF2-40B4-BE49-F238E27FC236}">
                  <a16:creationId xmlns:a16="http://schemas.microsoft.com/office/drawing/2014/main" id="{D0ED00B5-6AC4-9F45-0311-56904040A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2D88DEAB-D40C-0D48-F6D3-37008BF184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ROLLID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ROLLIVAHETUS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Lapsevanem õpilaseks!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Lapsevanemad saavad istuda taas koolipinki ja osaleda õpilaste juhitud tundides.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788920"/>
            <a:ext cx="5349240" cy="33832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50976" y="3127248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80160" y="2999232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Kogeb tänapäevast õppimist</a:t>
            </a:r>
          </a:p>
        </p:txBody>
      </p:sp>
      <p:sp>
        <p:nvSpPr>
          <p:cNvPr id="10" name="Oval 9"/>
          <p:cNvSpPr/>
          <p:nvPr/>
        </p:nvSpPr>
        <p:spPr>
          <a:xfrm>
            <a:off x="950976" y="3977639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80160" y="3849624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Näeb koolielu seestpoolt</a:t>
            </a:r>
          </a:p>
        </p:txBody>
      </p:sp>
      <p:sp>
        <p:nvSpPr>
          <p:cNvPr id="12" name="Oval 11"/>
          <p:cNvSpPr/>
          <p:nvPr/>
        </p:nvSpPr>
        <p:spPr>
          <a:xfrm>
            <a:off x="950976" y="4828032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80160" y="4700016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Õpib koos lastega</a:t>
            </a:r>
          </a:p>
        </p:txBody>
      </p:sp>
      <p:pic>
        <p:nvPicPr>
          <p:cNvPr id="14" name="Picture 13" descr="Lapsevanem õpilaseks!  теперь эту hariduskopter.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2514600"/>
            <a:ext cx="3977639" cy="3977639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ECAFA37-32D4-FF8A-42B6-D15DDCF97D5B}"/>
              </a:ext>
            </a:extLst>
          </p:cNvPr>
          <p:cNvGrpSpPr/>
          <p:nvPr/>
        </p:nvGrpSpPr>
        <p:grpSpPr>
          <a:xfrm>
            <a:off x="7892262" y="381762"/>
            <a:ext cx="3964305" cy="647285"/>
            <a:chOff x="5106844" y="5487923"/>
            <a:chExt cx="6582236" cy="1074736"/>
          </a:xfrm>
        </p:grpSpPr>
        <p:sp>
          <p:nvSpPr>
            <p:cNvPr id="19" name="Rounded Rectangle 5">
              <a:extLst>
                <a:ext uri="{FF2B5EF4-FFF2-40B4-BE49-F238E27FC236}">
                  <a16:creationId xmlns:a16="http://schemas.microsoft.com/office/drawing/2014/main" id="{445EFC0C-BD02-FF57-9CF3-BCF46563597A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0" name="Picture 6" descr="ppp_logo_swoosh_cropped.png">
              <a:extLst>
                <a:ext uri="{FF2B5EF4-FFF2-40B4-BE49-F238E27FC236}">
                  <a16:creationId xmlns:a16="http://schemas.microsoft.com/office/drawing/2014/main" id="{A2D2A117-2122-660C-A47E-3A9A8D73C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1" name="Picture 7" descr="ppp_logo_ettevotlik_cropped.png">
              <a:extLst>
                <a:ext uri="{FF2B5EF4-FFF2-40B4-BE49-F238E27FC236}">
                  <a16:creationId xmlns:a16="http://schemas.microsoft.com/office/drawing/2014/main" id="{0BD7D494-A301-61A4-D310-E4D1272B4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7DBCE01-8961-7A85-70C2-92DB80B083F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ROLLID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ROLLIVAHETUS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UUS! Lapsevanem abiõpetajaks!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Lapsevanem aitab õpetajat tavapärases tunnis ja toetab lapsi õppimisel.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788920"/>
            <a:ext cx="5349240" cy="33832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50976" y="3127248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80160" y="2999232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Juhendab väikest gruppi</a:t>
            </a:r>
          </a:p>
        </p:txBody>
      </p:sp>
      <p:sp>
        <p:nvSpPr>
          <p:cNvPr id="10" name="Oval 9"/>
          <p:cNvSpPr/>
          <p:nvPr/>
        </p:nvSpPr>
        <p:spPr>
          <a:xfrm>
            <a:off x="950976" y="3977639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80160" y="3849624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Toetab praktilisi tegevusi</a:t>
            </a:r>
          </a:p>
        </p:txBody>
      </p:sp>
      <p:sp>
        <p:nvSpPr>
          <p:cNvPr id="12" name="Oval 11"/>
          <p:cNvSpPr/>
          <p:nvPr/>
        </p:nvSpPr>
        <p:spPr>
          <a:xfrm>
            <a:off x="950976" y="4828032"/>
            <a:ext cx="137160" cy="1371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80160" y="4700016"/>
            <a:ext cx="443484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C0C0E"/>
                </a:solidFill>
                <a:latin typeface="Aptos"/>
              </a:defRPr>
            </a:pPr>
            <a:r>
              <a:t>Aitab ülesandeid lahendada</a:t>
            </a:r>
          </a:p>
        </p:txBody>
      </p:sp>
      <p:pic>
        <p:nvPicPr>
          <p:cNvPr id="14" name="Picture 13" descr="UUS! Lapsevanem abiõpetajaks hariduskopter.ee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2514600"/>
            <a:ext cx="3977639" cy="3977639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3753B1A-172E-2BF7-A79D-11090EBD9382}"/>
              </a:ext>
            </a:extLst>
          </p:cNvPr>
          <p:cNvGrpSpPr/>
          <p:nvPr/>
        </p:nvGrpSpPr>
        <p:grpSpPr>
          <a:xfrm>
            <a:off x="7892262" y="391287"/>
            <a:ext cx="3964305" cy="647285"/>
            <a:chOff x="5106844" y="5487923"/>
            <a:chExt cx="6582236" cy="1074736"/>
          </a:xfrm>
        </p:grpSpPr>
        <p:sp>
          <p:nvSpPr>
            <p:cNvPr id="19" name="Rounded Rectangle 5">
              <a:extLst>
                <a:ext uri="{FF2B5EF4-FFF2-40B4-BE49-F238E27FC236}">
                  <a16:creationId xmlns:a16="http://schemas.microsoft.com/office/drawing/2014/main" id="{81802A56-D6F5-95DE-DB91-E266E997E7B7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0" name="Picture 6" descr="ppp_logo_swoosh_cropped.png">
              <a:extLst>
                <a:ext uri="{FF2B5EF4-FFF2-40B4-BE49-F238E27FC236}">
                  <a16:creationId xmlns:a16="http://schemas.microsoft.com/office/drawing/2014/main" id="{533EA6B3-28B1-0E20-69CB-370E089EE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1" name="Picture 7" descr="ppp_logo_ettevotlik_cropped.png">
              <a:extLst>
                <a:ext uri="{FF2B5EF4-FFF2-40B4-BE49-F238E27FC236}">
                  <a16:creationId xmlns:a16="http://schemas.microsoft.com/office/drawing/2014/main" id="{40DD4F9B-8BC5-1045-AA5B-AD2C667C6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32B5E80-8A6E-60E8-428D-8B3AFBA7CC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KELLELE JA MIKS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MIKS TASUB OSALEDA?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Igaühel on midagi võita</a:t>
            </a:r>
          </a:p>
        </p:txBody>
      </p:sp>
      <p:pic>
        <p:nvPicPr>
          <p:cNvPr id="6" name="Picture 5" descr="Rõõmus koolipoiss kollasel taustal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423160"/>
            <a:ext cx="2331720" cy="2331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4773168"/>
            <a:ext cx="274320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C0C0E"/>
                </a:solidFill>
                <a:latin typeface="Aptos"/>
              </a:defRPr>
            </a:pPr>
            <a:r>
              <a:t>ÕPILANE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5202936"/>
            <a:ext cx="2679192" cy="7772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C0C0E"/>
                </a:solidFill>
                <a:latin typeface="Aptos"/>
              </a:defRPr>
            </a:pPr>
            <a:r>
              <a:t>Enesekindlus, vastutus ja esinemisoskus.</a:t>
            </a:r>
          </a:p>
        </p:txBody>
      </p:sp>
      <p:pic>
        <p:nvPicPr>
          <p:cNvPr id="9" name="Picture 8" descr="Õpetaj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032" y="2423160"/>
            <a:ext cx="2331720" cy="23317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02152" y="4773168"/>
            <a:ext cx="274320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C0C0E"/>
                </a:solidFill>
                <a:latin typeface="Aptos"/>
              </a:defRPr>
            </a:pPr>
            <a:r>
              <a:t>ÕPETAJA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2152" y="5202936"/>
            <a:ext cx="2679192" cy="7772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C0C0E"/>
                </a:solidFill>
                <a:latin typeface="Aptos"/>
              </a:defRPr>
            </a:pPr>
            <a:r>
              <a:t>Õpilaste uued küljed ja koostöö peredega.</a:t>
            </a:r>
          </a:p>
        </p:txBody>
      </p:sp>
      <p:pic>
        <p:nvPicPr>
          <p:cNvPr id="12" name="Picture 11" descr="lapsevane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824" y="2423160"/>
            <a:ext cx="2331720" cy="23317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09944" y="4773168"/>
            <a:ext cx="274320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C0C0E"/>
                </a:solidFill>
                <a:latin typeface="Aptos"/>
              </a:defRPr>
            </a:pPr>
            <a:r>
              <a:t>LAPSEVANEM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9944" y="5202936"/>
            <a:ext cx="2679192" cy="7772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C0C0E"/>
                </a:solidFill>
                <a:latin typeface="Aptos"/>
              </a:defRPr>
            </a:pPr>
            <a:r>
              <a:t>Parem arusaam õppimisest ja õpetajatööst.</a:t>
            </a:r>
          </a:p>
        </p:txBody>
      </p:sp>
      <p:pic>
        <p:nvPicPr>
          <p:cNvPr id="15" name="Picture 14" descr="Koolimaja päikesekollasel märgil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0616" y="2423160"/>
            <a:ext cx="2331720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317736" y="4773168"/>
            <a:ext cx="274320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C0C0E"/>
                </a:solidFill>
                <a:latin typeface="Aptos"/>
              </a:defRPr>
            </a:pPr>
            <a:r>
              <a:t>KOOL JA LASTEAED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17736" y="5202936"/>
            <a:ext cx="2679192" cy="7772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0C0C0E"/>
                </a:solidFill>
                <a:latin typeface="Aptos"/>
              </a:defRPr>
            </a:pPr>
            <a:r>
              <a:t>Tugevam koostöö kodu ja kooli vahel.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CCFC5A7-E52A-1384-92ED-A71A8D43D87B}"/>
              </a:ext>
            </a:extLst>
          </p:cNvPr>
          <p:cNvGrpSpPr/>
          <p:nvPr/>
        </p:nvGrpSpPr>
        <p:grpSpPr>
          <a:xfrm>
            <a:off x="7892262" y="381762"/>
            <a:ext cx="3964305" cy="647285"/>
            <a:chOff x="5106844" y="5487923"/>
            <a:chExt cx="6582236" cy="1074736"/>
          </a:xfrm>
        </p:grpSpPr>
        <p:sp>
          <p:nvSpPr>
            <p:cNvPr id="22" name="Rounded Rectangle 5">
              <a:extLst>
                <a:ext uri="{FF2B5EF4-FFF2-40B4-BE49-F238E27FC236}">
                  <a16:creationId xmlns:a16="http://schemas.microsoft.com/office/drawing/2014/main" id="{3401AF56-8C93-26FB-E348-52B3FEFFA619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3" name="Picture 6" descr="ppp_logo_swoosh_cropped.png">
              <a:extLst>
                <a:ext uri="{FF2B5EF4-FFF2-40B4-BE49-F238E27FC236}">
                  <a16:creationId xmlns:a16="http://schemas.microsoft.com/office/drawing/2014/main" id="{3C9D6825-E6EE-BEDE-E445-47F1CF4AE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4" name="Picture 7" descr="ppp_logo_ettevotlik_cropped.png">
              <a:extLst>
                <a:ext uri="{FF2B5EF4-FFF2-40B4-BE49-F238E27FC236}">
                  <a16:creationId xmlns:a16="http://schemas.microsoft.com/office/drawing/2014/main" id="{67150CAE-E315-4D9A-8C62-9F923FEA9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7A73260-AF20-ACA5-77CB-0775DBBA3A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ABIÕPETAJA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TULE PROOVI ISE JÄRELE!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Mida abiõpetaja teeb?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Sa ei pea olema õpetaja – õpetaja annab juhised ja lepib kokku, milles saad abiks olla.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880360"/>
            <a:ext cx="173736" cy="173736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07008" y="2788920"/>
            <a:ext cx="9966960" cy="44805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C0C0E"/>
                </a:solidFill>
                <a:latin typeface="Aptos"/>
              </a:defRPr>
            </a:pPr>
            <a:r>
              <a:t>Rühmatööde ja praktiliste tegevuste korraldamine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502152"/>
            <a:ext cx="173736" cy="173736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07008" y="3410712"/>
            <a:ext cx="9966960" cy="44805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C0C0E"/>
                </a:solidFill>
                <a:latin typeface="Aptos"/>
              </a:defRPr>
            </a:pPr>
            <a:r>
              <a:t>Väikese õpilasgrupi juhendamine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123944"/>
            <a:ext cx="173736" cy="173736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07008" y="4032504"/>
            <a:ext cx="9966960" cy="44805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C0C0E"/>
                </a:solidFill>
                <a:latin typeface="Aptos"/>
              </a:defRPr>
            </a:pPr>
            <a:r>
              <a:t>Ülesannete lahendamise toetamine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4745736"/>
            <a:ext cx="173736" cy="173736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07008" y="4654296"/>
            <a:ext cx="9966960" cy="44805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C0C0E"/>
                </a:solidFill>
                <a:latin typeface="Aptos"/>
              </a:defRPr>
            </a:pPr>
            <a:r>
              <a:t>Õuesõpe, katsed ja meisterdamine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5367527"/>
            <a:ext cx="173736" cy="173736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07008" y="5276088"/>
            <a:ext cx="9966960" cy="44805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C0C0E"/>
                </a:solidFill>
                <a:latin typeface="Aptos"/>
              </a:defRPr>
            </a:pPr>
            <a:r>
              <a:t>Oma teadmiste ja kogemuste jagamine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3AFB718-9230-16DB-71DE-FE81CDDE5377}"/>
              </a:ext>
            </a:extLst>
          </p:cNvPr>
          <p:cNvGrpSpPr/>
          <p:nvPr/>
        </p:nvGrpSpPr>
        <p:grpSpPr>
          <a:xfrm>
            <a:off x="7724774" y="5915373"/>
            <a:ext cx="3964305" cy="647285"/>
            <a:chOff x="5106844" y="5487923"/>
            <a:chExt cx="6582236" cy="1074736"/>
          </a:xfrm>
        </p:grpSpPr>
        <p:sp>
          <p:nvSpPr>
            <p:cNvPr id="21" name="Rounded Rectangle 5">
              <a:extLst>
                <a:ext uri="{FF2B5EF4-FFF2-40B4-BE49-F238E27FC236}">
                  <a16:creationId xmlns:a16="http://schemas.microsoft.com/office/drawing/2014/main" id="{588E4A8A-AE11-62F8-266A-AD1BE06BAA2F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2" name="Picture 6" descr="ppp_logo_swoosh_cropped.png">
              <a:extLst>
                <a:ext uri="{FF2B5EF4-FFF2-40B4-BE49-F238E27FC236}">
                  <a16:creationId xmlns:a16="http://schemas.microsoft.com/office/drawing/2014/main" id="{355AB5F0-3274-7871-507E-CD996F3AB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3" name="Picture 7" descr="ppp_logo_ettevotlik_cropped.png">
              <a:extLst>
                <a:ext uri="{FF2B5EF4-FFF2-40B4-BE49-F238E27FC236}">
                  <a16:creationId xmlns:a16="http://schemas.microsoft.com/office/drawing/2014/main" id="{93D64584-EE96-1523-C731-594E2017E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EB34907-0533-6C7C-3371-C03C1CF6EB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FFBE1C"/>
                </a:solidFill>
                <a:latin typeface="Aptos"/>
              </a:defRPr>
            </a:pPr>
            <a:r>
              <a:t>PPP NÄDAL 2026   •   OSALEMINE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FBE1C"/>
                </a:solidFill>
                <a:latin typeface="Aptos"/>
              </a:defRPr>
            </a:pPr>
            <a:r>
              <a:t>LIHTNE ALUSTADA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FFFFFF"/>
                </a:solidFill>
                <a:latin typeface="Aptos"/>
              </a:defRPr>
            </a:pPr>
            <a:r>
              <a:t>Kuidas osaleda?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496312"/>
            <a:ext cx="5257800" cy="1170432"/>
          </a:xfrm>
          <a:prstGeom prst="roundRect">
            <a:avLst/>
          </a:prstGeom>
          <a:solidFill>
            <a:srgbClr val="2525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743200"/>
            <a:ext cx="91440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FFBE1C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2779776"/>
            <a:ext cx="3886200" cy="658368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Vali roll või tegevus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73368" y="2496312"/>
            <a:ext cx="5257800" cy="1170432"/>
          </a:xfrm>
          <a:prstGeom prst="roundRect">
            <a:avLst/>
          </a:prstGeom>
          <a:solidFill>
            <a:srgbClr val="2525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01968" y="2743200"/>
            <a:ext cx="91440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FFBE1C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70648" y="2779776"/>
            <a:ext cx="3886200" cy="658368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Lepi õpetajaga kokku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4032504"/>
            <a:ext cx="5257800" cy="1170432"/>
          </a:xfrm>
          <a:prstGeom prst="roundRect">
            <a:avLst/>
          </a:prstGeom>
          <a:solidFill>
            <a:srgbClr val="2525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4279392"/>
            <a:ext cx="91440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FFBE1C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4315968"/>
            <a:ext cx="3886200" cy="658368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Valmistu vajalikul määral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73368" y="4032504"/>
            <a:ext cx="5257800" cy="1170432"/>
          </a:xfrm>
          <a:prstGeom prst="roundRect">
            <a:avLst/>
          </a:prstGeom>
          <a:solidFill>
            <a:srgbClr val="2525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01968" y="4279392"/>
            <a:ext cx="91440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FFBE1C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70648" y="4315968"/>
            <a:ext cx="3886200" cy="658368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Osale tunnis ja jaga kogemust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5766F07-019E-3AC4-373F-7D340371B33C}"/>
              </a:ext>
            </a:extLst>
          </p:cNvPr>
          <p:cNvGrpSpPr/>
          <p:nvPr/>
        </p:nvGrpSpPr>
        <p:grpSpPr>
          <a:xfrm>
            <a:off x="7724774" y="5915373"/>
            <a:ext cx="3964305" cy="647285"/>
            <a:chOff x="5106844" y="5487923"/>
            <a:chExt cx="6582236" cy="1074736"/>
          </a:xfrm>
        </p:grpSpPr>
        <p:sp>
          <p:nvSpPr>
            <p:cNvPr id="22" name="Rounded Rectangle 5">
              <a:extLst>
                <a:ext uri="{FF2B5EF4-FFF2-40B4-BE49-F238E27FC236}">
                  <a16:creationId xmlns:a16="http://schemas.microsoft.com/office/drawing/2014/main" id="{AB004BDC-EB65-B298-DFE7-6D4A3F3D23F3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3" name="Picture 6" descr="ppp_logo_swoosh_cropped.png">
              <a:extLst>
                <a:ext uri="{FF2B5EF4-FFF2-40B4-BE49-F238E27FC236}">
                  <a16:creationId xmlns:a16="http://schemas.microsoft.com/office/drawing/2014/main" id="{DDD9BAD5-7C85-4CDC-2CF7-6D54BC98A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4" name="Picture 7" descr="ppp_logo_ettevotlik_cropped.png">
              <a:extLst>
                <a:ext uri="{FF2B5EF4-FFF2-40B4-BE49-F238E27FC236}">
                  <a16:creationId xmlns:a16="http://schemas.microsoft.com/office/drawing/2014/main" id="{A44BA9F9-DFD5-9B88-2161-BE91108AB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BAB09355-0D25-A02B-2AC5-BFEEF50EA2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OLULINE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ABIÕPETAJALE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Mida on hea teada?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423160"/>
            <a:ext cx="5285232" cy="1353312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615184"/>
            <a:ext cx="192024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5F5F5F"/>
                </a:solidFill>
                <a:latin typeface="Aptos"/>
              </a:defRPr>
            </a:pPr>
            <a:r>
              <a:t>EI PEA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3063239"/>
            <a:ext cx="466344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C0C0E"/>
                </a:solidFill>
                <a:latin typeface="Aptos"/>
              </a:defRPr>
            </a:pPr>
            <a:r>
              <a:t>olema õpetaja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19088" y="2423160"/>
            <a:ext cx="5285232" cy="1353312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75120" y="2615184"/>
            <a:ext cx="192024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5F5F5F"/>
                </a:solidFill>
                <a:latin typeface="Aptos"/>
              </a:defRPr>
            </a:pPr>
            <a:r>
              <a:t>EI PEA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3063239"/>
            <a:ext cx="466344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C0C0E"/>
                </a:solidFill>
                <a:latin typeface="Aptos"/>
              </a:defRPr>
            </a:pPr>
            <a:r>
              <a:t>ise tundi ette valmistama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050791"/>
            <a:ext cx="5285232" cy="1353312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87552" y="4242816"/>
            <a:ext cx="192024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5F5F5F"/>
                </a:solidFill>
                <a:latin typeface="Aptos"/>
              </a:defRPr>
            </a:pPr>
            <a:r>
              <a:t>EI PEA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7552" y="4690872"/>
            <a:ext cx="466344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C0C0E"/>
                </a:solidFill>
                <a:latin typeface="Aptos"/>
              </a:defRPr>
            </a:pPr>
            <a:r>
              <a:t>ise tundi läbi viima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19088" y="4050791"/>
            <a:ext cx="5285232" cy="1353312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75120" y="4242816"/>
            <a:ext cx="192024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5F5F5F"/>
                </a:solidFill>
                <a:latin typeface="Aptos"/>
              </a:defRPr>
            </a:pPr>
            <a:r>
              <a:t>PIISAB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4690872"/>
            <a:ext cx="466344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C0C0E"/>
                </a:solidFill>
                <a:latin typeface="Aptos"/>
              </a:defRPr>
            </a:pPr>
            <a:r>
              <a:t>ka ühest või kahest tunnist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C7EB9A8-3781-DC44-92BE-BCF64029B3A6}"/>
              </a:ext>
            </a:extLst>
          </p:cNvPr>
          <p:cNvGrpSpPr/>
          <p:nvPr/>
        </p:nvGrpSpPr>
        <p:grpSpPr>
          <a:xfrm>
            <a:off x="7724774" y="5915373"/>
            <a:ext cx="3964305" cy="647285"/>
            <a:chOff x="5106844" y="5487923"/>
            <a:chExt cx="6582236" cy="1074736"/>
          </a:xfrm>
        </p:grpSpPr>
        <p:sp>
          <p:nvSpPr>
            <p:cNvPr id="22" name="Rounded Rectangle 5">
              <a:extLst>
                <a:ext uri="{FF2B5EF4-FFF2-40B4-BE49-F238E27FC236}">
                  <a16:creationId xmlns:a16="http://schemas.microsoft.com/office/drawing/2014/main" id="{57C22F53-64F6-BF5F-636A-9CFA12F580D3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3" name="Picture 6" descr="ppp_logo_swoosh_cropped.png">
              <a:extLst>
                <a:ext uri="{FF2B5EF4-FFF2-40B4-BE49-F238E27FC236}">
                  <a16:creationId xmlns:a16="http://schemas.microsoft.com/office/drawing/2014/main" id="{2E259C2D-AAF2-F268-3686-C28270E7F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4" name="Picture 7" descr="ppp_logo_ettevotlik_cropped.png">
              <a:extLst>
                <a:ext uri="{FF2B5EF4-FFF2-40B4-BE49-F238E27FC236}">
                  <a16:creationId xmlns:a16="http://schemas.microsoft.com/office/drawing/2014/main" id="{820524BF-6841-6669-CAC4-820BC41A1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9DDC68A-9E67-75F5-94D0-1137174F65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TÄIDA OMA KOOLI JÄRGI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Nädala ajakava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Muuda päevi, kellaaegu, kohti ja tegevusi.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331720"/>
            <a:ext cx="10698480" cy="585216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49808" y="2331720"/>
            <a:ext cx="118872" cy="585216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459736"/>
            <a:ext cx="2377440" cy="31089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0C0C0E"/>
                </a:solidFill>
                <a:latin typeface="Aptos"/>
              </a:defRPr>
            </a:pPr>
            <a:r>
              <a:t>ESMASPÄEV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3320" y="2450591"/>
            <a:ext cx="7132320" cy="347472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0C0C0E"/>
                </a:solidFill>
                <a:latin typeface="Aptos"/>
              </a:defRPr>
            </a:pPr>
            <a:r>
              <a:t>[Kellaaeg]    [Tegevus / tund]    [Koht]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3035808"/>
            <a:ext cx="10698480" cy="585216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49808" y="3035808"/>
            <a:ext cx="118872" cy="585216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3163824"/>
            <a:ext cx="2377440" cy="31089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0C0C0E"/>
                </a:solidFill>
                <a:latin typeface="Aptos"/>
              </a:defRPr>
            </a:pPr>
            <a:r>
              <a:t>TEISIPÄEV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3154679"/>
            <a:ext cx="7132320" cy="347472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0C0C0E"/>
                </a:solidFill>
                <a:latin typeface="Aptos"/>
              </a:defRPr>
            </a:pPr>
            <a:r>
              <a:t>[Kellaaeg]    [Tegevus / tund]    [Koht]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739896"/>
            <a:ext cx="10698480" cy="585216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49808" y="3739896"/>
            <a:ext cx="118872" cy="585216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3867911"/>
            <a:ext cx="2377440" cy="31089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0C0C0E"/>
                </a:solidFill>
                <a:latin typeface="Aptos"/>
              </a:defRPr>
            </a:pPr>
            <a:r>
              <a:t>KOLMAPÄEV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3858768"/>
            <a:ext cx="7132320" cy="347472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0C0C0E"/>
                </a:solidFill>
                <a:latin typeface="Aptos"/>
              </a:defRPr>
            </a:pPr>
            <a:r>
              <a:t>[Kellaaeg]    [Tegevus / tund]    [Koht]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4443983"/>
            <a:ext cx="10698480" cy="585216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49808" y="4443983"/>
            <a:ext cx="118872" cy="585216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05840" y="4571999"/>
            <a:ext cx="2377440" cy="31089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0C0C0E"/>
                </a:solidFill>
                <a:latin typeface="Aptos"/>
              </a:defRPr>
            </a:pPr>
            <a:r>
              <a:t>NELJAPÄEV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3320" y="4562855"/>
            <a:ext cx="7132320" cy="347472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0C0C0E"/>
                </a:solidFill>
                <a:latin typeface="Aptos"/>
              </a:defRPr>
            </a:pPr>
            <a:r>
              <a:t>[Kellaaeg]    [Tegevus / tund]    [Koht]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9808" y="5148072"/>
            <a:ext cx="10698480" cy="585216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49808" y="5148072"/>
            <a:ext cx="118872" cy="585216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05840" y="5276088"/>
            <a:ext cx="2377440" cy="310896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0C0C0E"/>
                </a:solidFill>
                <a:latin typeface="Aptos"/>
              </a:defRPr>
            </a:pPr>
            <a:r>
              <a:t>REEDE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03320" y="5266944"/>
            <a:ext cx="7132320" cy="347472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0C0C0E"/>
                </a:solidFill>
                <a:latin typeface="Aptos"/>
              </a:defRPr>
            </a:pPr>
            <a:r>
              <a:t>[Kellaaeg]    [Tegevus / tund]    [Koht]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B5EDCC25-B4D3-04B6-A39E-CA3EBF333466}"/>
              </a:ext>
            </a:extLst>
          </p:cNvPr>
          <p:cNvGrpSpPr/>
          <p:nvPr/>
        </p:nvGrpSpPr>
        <p:grpSpPr>
          <a:xfrm>
            <a:off x="7724774" y="5915373"/>
            <a:ext cx="3964305" cy="647285"/>
            <a:chOff x="5106844" y="5487923"/>
            <a:chExt cx="6582236" cy="1074736"/>
          </a:xfrm>
        </p:grpSpPr>
        <p:sp>
          <p:nvSpPr>
            <p:cNvPr id="31" name="Rounded Rectangle 5">
              <a:extLst>
                <a:ext uri="{FF2B5EF4-FFF2-40B4-BE49-F238E27FC236}">
                  <a16:creationId xmlns:a16="http://schemas.microsoft.com/office/drawing/2014/main" id="{57433FA3-8FAA-30A2-358C-026B1FAE3E62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32" name="Picture 6" descr="ppp_logo_swoosh_cropped.png">
              <a:extLst>
                <a:ext uri="{FF2B5EF4-FFF2-40B4-BE49-F238E27FC236}">
                  <a16:creationId xmlns:a16="http://schemas.microsoft.com/office/drawing/2014/main" id="{18DE536A-5671-0BF8-7C8F-87CEE4461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33" name="Picture 7" descr="ppp_logo_ettevotlik_cropped.png">
              <a:extLst>
                <a:ext uri="{FF2B5EF4-FFF2-40B4-BE49-F238E27FC236}">
                  <a16:creationId xmlns:a16="http://schemas.microsoft.com/office/drawing/2014/main" id="{DD448E60-3270-2010-C69D-FA1690B6A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B4179A23-9CC1-236D-5865-1B9AF8CF14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PLANEERI OMA TUND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Tunni plaan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Kopeeri slaid ja täida iga tunni kohta eraldi.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377440"/>
            <a:ext cx="5303520" cy="1353312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475488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5F5F5F"/>
                </a:solidFill>
                <a:latin typeface="Aptos"/>
              </a:defRPr>
            </a:pPr>
            <a:r>
              <a:t>TUNNI TEEMA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017520"/>
            <a:ext cx="475488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0C0C0E"/>
                </a:solidFill>
                <a:latin typeface="Aptos"/>
              </a:defRPr>
            </a:pPr>
            <a:r>
              <a:t>[Kirjuta teema]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2377440"/>
            <a:ext cx="5303520" cy="1353312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0" y="2514600"/>
            <a:ext cx="475488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5F5F5F"/>
                </a:solidFill>
                <a:latin typeface="Aptos"/>
              </a:defRPr>
            </a:pPr>
            <a:r>
              <a:t>EESMÄRK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3017520"/>
            <a:ext cx="475488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0C0C0E"/>
                </a:solidFill>
                <a:latin typeface="Aptos"/>
              </a:defRPr>
            </a:pPr>
            <a:r>
              <a:t>[Mida õpitakse?]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4023360"/>
            <a:ext cx="5303520" cy="1353312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4160520"/>
            <a:ext cx="475488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5F5F5F"/>
                </a:solidFill>
                <a:latin typeface="Aptos"/>
              </a:defRPr>
            </a:pPr>
            <a:r>
              <a:t>TEGEVUSED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663440"/>
            <a:ext cx="475488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0C0C0E"/>
                </a:solidFill>
                <a:latin typeface="Aptos"/>
              </a:defRPr>
            </a:pPr>
            <a:r>
              <a:t>[Mida tehakse?]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4023360"/>
            <a:ext cx="5303520" cy="1353312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83680" y="4160520"/>
            <a:ext cx="475488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5F5F5F"/>
                </a:solidFill>
                <a:latin typeface="Aptos"/>
              </a:defRPr>
            </a:pPr>
            <a:r>
              <a:t>VAHENDID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4663440"/>
            <a:ext cx="475488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0C0C0E"/>
                </a:solidFill>
                <a:latin typeface="Aptos"/>
              </a:defRPr>
            </a:pPr>
            <a:r>
              <a:t>[Mida on vaja?]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59D02A2A-F939-00D1-D83E-F136CDB09E1F}"/>
              </a:ext>
            </a:extLst>
          </p:cNvPr>
          <p:cNvGrpSpPr/>
          <p:nvPr/>
        </p:nvGrpSpPr>
        <p:grpSpPr>
          <a:xfrm>
            <a:off x="7724774" y="5915373"/>
            <a:ext cx="3964305" cy="647285"/>
            <a:chOff x="5106844" y="5487923"/>
            <a:chExt cx="6582236" cy="1074736"/>
          </a:xfrm>
        </p:grpSpPr>
        <p:sp>
          <p:nvSpPr>
            <p:cNvPr id="23" name="Rounded Rectangle 5">
              <a:extLst>
                <a:ext uri="{FF2B5EF4-FFF2-40B4-BE49-F238E27FC236}">
                  <a16:creationId xmlns:a16="http://schemas.microsoft.com/office/drawing/2014/main" id="{5DC8DCF6-BD4A-82F3-DCC6-B821319DD038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4" name="Picture 6" descr="ppp_logo_swoosh_cropped.png">
              <a:extLst>
                <a:ext uri="{FF2B5EF4-FFF2-40B4-BE49-F238E27FC236}">
                  <a16:creationId xmlns:a16="http://schemas.microsoft.com/office/drawing/2014/main" id="{5D29B957-2A47-36EF-BEAE-B10B72A2A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5" name="Picture 7" descr="ppp_logo_ettevotlik_cropped.png">
              <a:extLst>
                <a:ext uri="{FF2B5EF4-FFF2-40B4-BE49-F238E27FC236}">
                  <a16:creationId xmlns:a16="http://schemas.microsoft.com/office/drawing/2014/main" id="{E56AB067-9C66-03EC-0620-03A2F90A1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64CD18F1-9A6C-782B-6542-C2E587E596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JUHISED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Mida osalejad peavad teadma?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2331720"/>
            <a:ext cx="10607040" cy="96012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49808" y="2331720"/>
            <a:ext cx="1417320" cy="960120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24712" y="2551176"/>
            <a:ext cx="64008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0C0C0E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4872" y="2450591"/>
            <a:ext cx="278892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C0C0E"/>
                </a:solidFill>
                <a:latin typeface="Aptos"/>
              </a:defRPr>
            </a:pPr>
            <a:r>
              <a:t>ENNE TUNDI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83480" y="2532888"/>
            <a:ext cx="580644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C0C0E"/>
                </a:solidFill>
                <a:latin typeface="Aptos"/>
              </a:defRPr>
            </a:pPr>
            <a:r>
              <a:t>[Ettevalmistus ja kokkulepped]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3465576"/>
            <a:ext cx="10607040" cy="96012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49808" y="3465576"/>
            <a:ext cx="1417320" cy="960120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24712" y="3685032"/>
            <a:ext cx="64008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0C0C0E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04872" y="3584448"/>
            <a:ext cx="278892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C0C0E"/>
                </a:solidFill>
                <a:latin typeface="Aptos"/>
              </a:defRPr>
            </a:pPr>
            <a:r>
              <a:t>TUNNI AJAL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3666744"/>
            <a:ext cx="580644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C0C0E"/>
                </a:solidFill>
                <a:latin typeface="Aptos"/>
              </a:defRPr>
            </a:pPr>
            <a:r>
              <a:t>[Rollid ja tegevused]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8" y="4599431"/>
            <a:ext cx="10607040" cy="96012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49808" y="4599431"/>
            <a:ext cx="1417320" cy="960120"/>
          </a:xfrm>
          <a:prstGeom prst="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24712" y="4818888"/>
            <a:ext cx="64008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0C0C0E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04872" y="4718303"/>
            <a:ext cx="278892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C0C0E"/>
                </a:solidFill>
                <a:latin typeface="Aptos"/>
              </a:defRPr>
            </a:pPr>
            <a:r>
              <a:t>PÄRAST TUNDI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83480" y="4800599"/>
            <a:ext cx="580644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0C0C0E"/>
                </a:solidFill>
                <a:latin typeface="Aptos"/>
              </a:defRPr>
            </a:pPr>
            <a:r>
              <a:t>[Tagasiside ja kokkuvõte]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BAEF982-BB8A-B8D1-E03A-FC956A09B697}"/>
              </a:ext>
            </a:extLst>
          </p:cNvPr>
          <p:cNvGrpSpPr/>
          <p:nvPr/>
        </p:nvGrpSpPr>
        <p:grpSpPr>
          <a:xfrm>
            <a:off x="7724774" y="5915373"/>
            <a:ext cx="3964305" cy="647285"/>
            <a:chOff x="5106844" y="5487923"/>
            <a:chExt cx="6582236" cy="1074736"/>
          </a:xfrm>
        </p:grpSpPr>
        <p:sp>
          <p:nvSpPr>
            <p:cNvPr id="25" name="Rounded Rectangle 5">
              <a:extLst>
                <a:ext uri="{FF2B5EF4-FFF2-40B4-BE49-F238E27FC236}">
                  <a16:creationId xmlns:a16="http://schemas.microsoft.com/office/drawing/2014/main" id="{21268680-67F9-66FE-7E29-E2F05BBAF1F6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6" name="Picture 6" descr="ppp_logo_swoosh_cropped.png">
              <a:extLst>
                <a:ext uri="{FF2B5EF4-FFF2-40B4-BE49-F238E27FC236}">
                  <a16:creationId xmlns:a16="http://schemas.microsoft.com/office/drawing/2014/main" id="{F0E41274-206C-0E07-0A6B-F5A2C7956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7" name="Picture 7" descr="ppp_logo_ettevotlik_cropped.png">
              <a:extLst>
                <a:ext uri="{FF2B5EF4-FFF2-40B4-BE49-F238E27FC236}">
                  <a16:creationId xmlns:a16="http://schemas.microsoft.com/office/drawing/2014/main" id="{82DFD7D0-7CE1-A110-25B5-5781557BA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BEB9BC0-9B20-4A9B-BC80-B3FE48417E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UNIVERSAALNE PAIGUTUS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[Slaidi pealkiri]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[Lisa siia lühike sissejuhatus]</a:t>
            </a:r>
          </a:p>
        </p:txBody>
      </p:sp>
      <p:pic>
        <p:nvPicPr>
          <p:cNvPr id="7" name="Picture 6" descr="Õpetaja vaatlejaks hariduskotper.ee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900" y="2468880"/>
            <a:ext cx="3886200" cy="3886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60120" y="2788920"/>
            <a:ext cx="521208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0C0C0E"/>
                </a:solidFill>
                <a:latin typeface="Aptos"/>
              </a:defRPr>
            </a:pPr>
            <a:r>
              <a:t>[Muudetav põhipunkt 1]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611879"/>
            <a:ext cx="521208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0C0C0E"/>
                </a:solidFill>
                <a:latin typeface="Aptos"/>
              </a:defRPr>
            </a:pPr>
            <a:r>
              <a:t>[Muudetav põhipunkt 2]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4434840"/>
            <a:ext cx="521208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0C0C0E"/>
                </a:solidFill>
                <a:latin typeface="Aptos"/>
              </a:defRPr>
            </a:pPr>
            <a:r>
              <a:t>[Muudetav põhipunkt 3]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pic>
        <p:nvPicPr>
          <p:cNvPr id="4" name="Picture 3" descr="Sõbralik õppimise ja koostöö illustratsioon(1).png"/>
          <p:cNvPicPr>
            <a:picLocks noChangeAspect="1"/>
          </p:cNvPicPr>
          <p:nvPr/>
        </p:nvPicPr>
        <p:blipFill>
          <a:blip r:embed="rId2"/>
          <a:srcRect t="1793" b="179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508984" y="1718558"/>
            <a:ext cx="4844441" cy="3255225"/>
          </a:xfrm>
          <a:prstGeom prst="roundRect">
            <a:avLst>
              <a:gd name="adj" fmla="val 10371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812321" y="2057939"/>
            <a:ext cx="4369654" cy="470898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700" b="1">
                <a:solidFill>
                  <a:srgbClr val="0C0C0E"/>
                </a:solidFill>
                <a:latin typeface="Aptos"/>
              </a:defRPr>
            </a:pPr>
            <a:r>
              <a:rPr dirty="0"/>
              <a:t>[</a:t>
            </a:r>
            <a:r>
              <a:rPr dirty="0" err="1"/>
              <a:t>Pealkiri</a:t>
            </a:r>
            <a:r>
              <a:rPr dirty="0"/>
              <a:t> </a:t>
            </a:r>
            <a:r>
              <a:rPr dirty="0" err="1"/>
              <a:t>või</a:t>
            </a:r>
            <a:r>
              <a:rPr dirty="0"/>
              <a:t> </a:t>
            </a:r>
            <a:r>
              <a:rPr dirty="0" err="1"/>
              <a:t>oluline</a:t>
            </a:r>
            <a:r>
              <a:rPr dirty="0"/>
              <a:t> </a:t>
            </a:r>
            <a:r>
              <a:rPr dirty="0" err="1"/>
              <a:t>sõnum</a:t>
            </a:r>
            <a:r>
              <a:rPr dirty="0"/>
              <a:t>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720072" y="6391656"/>
            <a:ext cx="2258568" cy="365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ppp_logo_swoosh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8088" y="6496812"/>
            <a:ext cx="758952" cy="403193"/>
          </a:xfrm>
          <a:prstGeom prst="rect">
            <a:avLst/>
          </a:prstGeom>
        </p:spPr>
      </p:pic>
      <p:pic>
        <p:nvPicPr>
          <p:cNvPr id="9" name="Picture 8" descr="ppp_logo_ettevotlik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776" y="6428232"/>
            <a:ext cx="969264" cy="42929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1247169-F318-31B4-B5AC-B09E45E94B73}"/>
              </a:ext>
            </a:extLst>
          </p:cNvPr>
          <p:cNvGrpSpPr/>
          <p:nvPr/>
        </p:nvGrpSpPr>
        <p:grpSpPr>
          <a:xfrm>
            <a:off x="3859946" y="338434"/>
            <a:ext cx="6233339" cy="1017769"/>
            <a:chOff x="5106844" y="5487923"/>
            <a:chExt cx="6582236" cy="1074736"/>
          </a:xfrm>
        </p:grpSpPr>
        <p:sp>
          <p:nvSpPr>
            <p:cNvPr id="11" name="Rounded Rectangle 5">
              <a:extLst>
                <a:ext uri="{FF2B5EF4-FFF2-40B4-BE49-F238E27FC236}">
                  <a16:creationId xmlns:a16="http://schemas.microsoft.com/office/drawing/2014/main" id="{228C7108-1380-C1C3-715D-75F70A1464A2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2" name="Picture 6" descr="ppp_logo_swoosh_cropped.png">
              <a:extLst>
                <a:ext uri="{FF2B5EF4-FFF2-40B4-BE49-F238E27FC236}">
                  <a16:creationId xmlns:a16="http://schemas.microsoft.com/office/drawing/2014/main" id="{B458CA1A-57CC-6C46-20E8-1FD25D526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13" name="Picture 7" descr="ppp_logo_ettevotlik_cropped.png">
              <a:extLst>
                <a:ext uri="{FF2B5EF4-FFF2-40B4-BE49-F238E27FC236}">
                  <a16:creationId xmlns:a16="http://schemas.microsoft.com/office/drawing/2014/main" id="{6A65E7BC-4BC5-E098-F571-6231AD043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265FF32-911F-974D-1058-058BA60598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VÕRDLUS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[Kolm olulist mõtet]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423160"/>
            <a:ext cx="3465576" cy="352044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32688" y="2670048"/>
            <a:ext cx="768096" cy="768096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61288" y="2834640"/>
            <a:ext cx="347472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0C0C0E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3703320"/>
            <a:ext cx="306324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C0C0E"/>
                </a:solidFill>
                <a:latin typeface="Aptos"/>
              </a:defRPr>
            </a:pPr>
            <a:r>
              <a:t>[Alapealkiri]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4480560"/>
            <a:ext cx="2971800" cy="10058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0C0C0E"/>
                </a:solidFill>
                <a:latin typeface="Aptos"/>
              </a:defRPr>
            </a:pPr>
            <a:r>
              <a:t>[Selgitus või näide]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53712" y="2423160"/>
            <a:ext cx="3465576" cy="352044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754879" y="2670048"/>
            <a:ext cx="768096" cy="768096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983479" y="2834640"/>
            <a:ext cx="347472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0C0C0E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64024" y="3703320"/>
            <a:ext cx="306324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C0C0E"/>
                </a:solidFill>
                <a:latin typeface="Aptos"/>
              </a:defRPr>
            </a:pPr>
            <a:r>
              <a:t>[Alapealkiri]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64024" y="4480560"/>
            <a:ext cx="2971800" cy="10058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0C0C0E"/>
                </a:solidFill>
                <a:latin typeface="Aptos"/>
              </a:defRPr>
            </a:pPr>
            <a:r>
              <a:t>[Selgitus või näide]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75904" y="2423160"/>
            <a:ext cx="3465576" cy="352044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577072" y="2670048"/>
            <a:ext cx="768096" cy="768096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805672" y="2834640"/>
            <a:ext cx="347472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0C0C0E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86216" y="3703320"/>
            <a:ext cx="306324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C0C0E"/>
                </a:solidFill>
                <a:latin typeface="Aptos"/>
              </a:defRPr>
            </a:pPr>
            <a:r>
              <a:t>[Alapealkiri]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86216" y="4480560"/>
            <a:ext cx="2971800" cy="10058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0C0C0E"/>
                </a:solidFill>
                <a:latin typeface="Aptos"/>
              </a:defRPr>
            </a:pPr>
            <a:r>
              <a:t>[Selgitus või näide]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20072" y="6391656"/>
            <a:ext cx="2258568" cy="365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B93D0DD-691C-A3C2-BE82-3F77FBB1ABB1}"/>
              </a:ext>
            </a:extLst>
          </p:cNvPr>
          <p:cNvGrpSpPr/>
          <p:nvPr/>
        </p:nvGrpSpPr>
        <p:grpSpPr>
          <a:xfrm>
            <a:off x="7827264" y="429581"/>
            <a:ext cx="3964305" cy="647285"/>
            <a:chOff x="5106844" y="5487923"/>
            <a:chExt cx="6582236" cy="1074736"/>
          </a:xfrm>
        </p:grpSpPr>
        <p:sp>
          <p:nvSpPr>
            <p:cNvPr id="25" name="Rounded Rectangle 5">
              <a:extLst>
                <a:ext uri="{FF2B5EF4-FFF2-40B4-BE49-F238E27FC236}">
                  <a16:creationId xmlns:a16="http://schemas.microsoft.com/office/drawing/2014/main" id="{3AFBFC70-DC54-2894-F11A-56A28EC417B1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6" name="Picture 6" descr="ppp_logo_swoosh_cropped.png">
              <a:extLst>
                <a:ext uri="{FF2B5EF4-FFF2-40B4-BE49-F238E27FC236}">
                  <a16:creationId xmlns:a16="http://schemas.microsoft.com/office/drawing/2014/main" id="{AC848C51-A7C6-F5CA-4F9D-071F59EC0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7" name="Picture 7" descr="ppp_logo_ettevotlik_cropped.png">
              <a:extLst>
                <a:ext uri="{FF2B5EF4-FFF2-40B4-BE49-F238E27FC236}">
                  <a16:creationId xmlns:a16="http://schemas.microsoft.com/office/drawing/2014/main" id="{F209B74F-BFFC-0AB7-C395-5C09B228A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D596A2C5-6294-5A36-54C0-71BCD3E5AB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PILDIGALERII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Meie PPP nädal piltides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340864"/>
            <a:ext cx="5166360" cy="36118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3858768"/>
            <a:ext cx="4946904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1700" b="1">
                <a:solidFill>
                  <a:srgbClr val="5F5F5F"/>
                </a:solidFill>
                <a:latin typeface="Aptos"/>
              </a:defRPr>
            </a:pPr>
            <a:r>
              <a:t>LISA FOTO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2340864"/>
            <a:ext cx="2587752" cy="36118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36208" y="3858768"/>
            <a:ext cx="2368296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1700" b="1">
                <a:solidFill>
                  <a:srgbClr val="5F5F5F"/>
                </a:solidFill>
                <a:latin typeface="Aptos"/>
              </a:defRPr>
            </a:pPr>
            <a:r>
              <a:t>LISA FOTO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33688" y="2340864"/>
            <a:ext cx="2542032" cy="36118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043415" y="3858768"/>
            <a:ext cx="2322576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1700" b="1">
                <a:solidFill>
                  <a:srgbClr val="5F5F5F"/>
                </a:solidFill>
                <a:latin typeface="Aptos"/>
              </a:defRPr>
            </a:pPr>
            <a:r>
              <a:t>LISA FOTO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D9ED146-631F-33D1-1F3D-9AE764F8686D}"/>
              </a:ext>
            </a:extLst>
          </p:cNvPr>
          <p:cNvGrpSpPr/>
          <p:nvPr/>
        </p:nvGrpSpPr>
        <p:grpSpPr>
          <a:xfrm>
            <a:off x="7827264" y="429581"/>
            <a:ext cx="3964305" cy="647285"/>
            <a:chOff x="5106844" y="5487923"/>
            <a:chExt cx="6582236" cy="1074736"/>
          </a:xfrm>
        </p:grpSpPr>
        <p:sp>
          <p:nvSpPr>
            <p:cNvPr id="16" name="Rounded Rectangle 5">
              <a:extLst>
                <a:ext uri="{FF2B5EF4-FFF2-40B4-BE49-F238E27FC236}">
                  <a16:creationId xmlns:a16="http://schemas.microsoft.com/office/drawing/2014/main" id="{BB737556-8A98-2336-BBBF-26328ECB1DAF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7" name="Picture 6" descr="ppp_logo_swoosh_cropped.png">
              <a:extLst>
                <a:ext uri="{FF2B5EF4-FFF2-40B4-BE49-F238E27FC236}">
                  <a16:creationId xmlns:a16="http://schemas.microsoft.com/office/drawing/2014/main" id="{95C82F2A-221A-2595-2053-995B82670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18" name="Picture 7" descr="ppp_logo_ettevotlik_cropped.png">
              <a:extLst>
                <a:ext uri="{FF2B5EF4-FFF2-40B4-BE49-F238E27FC236}">
                  <a16:creationId xmlns:a16="http://schemas.microsoft.com/office/drawing/2014/main" id="{39DF555A-ED49-6E2C-30F5-F0F4736F2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31BC76E0-BCF8-D15E-78A1-6B2B41A76D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FFBE1C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828800" cy="1463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8200" b="1">
                <a:solidFill>
                  <a:srgbClr val="FFBE1C"/>
                </a:solidFill>
                <a:latin typeface="Aptos"/>
              </a:defRPr>
            </a:pPr>
            <a:r>
              <a:t>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938528"/>
            <a:ext cx="9875520" cy="246888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FFFFFF"/>
                </a:solidFill>
                <a:latin typeface="Aptos"/>
              </a:defRPr>
            </a:pPr>
            <a:r>
              <a:t>[Lisa siia osaleja tsitaat</a:t>
            </a:r>
          </a:p>
          <a:p>
            <a:pPr>
              <a:spcAft>
                <a:spcPts val="800"/>
              </a:spcAft>
              <a:defRPr sz="3300" b="1">
                <a:solidFill>
                  <a:srgbClr val="FFFFFF"/>
                </a:solidFill>
                <a:latin typeface="Aptos"/>
              </a:defRPr>
            </a:pPr>
            <a:r>
              <a:t>või nädala suurim avastus]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5321808"/>
            <a:ext cx="82296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BE1C"/>
                </a:solidFill>
                <a:latin typeface="Aptos"/>
              </a:defRPr>
            </a:pPr>
            <a:r>
              <a:t>[NIMI / ROLL / KLASS]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9AAA507-F10D-881A-D7D5-89E91461DDB4}"/>
              </a:ext>
            </a:extLst>
          </p:cNvPr>
          <p:cNvGrpSpPr/>
          <p:nvPr/>
        </p:nvGrpSpPr>
        <p:grpSpPr>
          <a:xfrm>
            <a:off x="7827264" y="5939656"/>
            <a:ext cx="3964305" cy="647285"/>
            <a:chOff x="5106844" y="5487923"/>
            <a:chExt cx="6582236" cy="1074736"/>
          </a:xfrm>
        </p:grpSpPr>
        <p:sp>
          <p:nvSpPr>
            <p:cNvPr id="11" name="Rounded Rectangle 5">
              <a:extLst>
                <a:ext uri="{FF2B5EF4-FFF2-40B4-BE49-F238E27FC236}">
                  <a16:creationId xmlns:a16="http://schemas.microsoft.com/office/drawing/2014/main" id="{C9603CCD-AC3A-A806-EE09-37D6D7B27A89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2" name="Picture 6" descr="ppp_logo_swoosh_cropped.png">
              <a:extLst>
                <a:ext uri="{FF2B5EF4-FFF2-40B4-BE49-F238E27FC236}">
                  <a16:creationId xmlns:a16="http://schemas.microsoft.com/office/drawing/2014/main" id="{C70EE8A4-6078-90D1-8414-D5B88342E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13" name="Picture 7" descr="ppp_logo_ettevotlik_cropped.png">
              <a:extLst>
                <a:ext uri="{FF2B5EF4-FFF2-40B4-BE49-F238E27FC236}">
                  <a16:creationId xmlns:a16="http://schemas.microsoft.com/office/drawing/2014/main" id="{AFE77FFE-A170-87F6-F574-91E882388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BAD1B7AE-3B8A-6670-E6E9-5B345CBAC3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TULEMUSED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Nädal arvudes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651760"/>
            <a:ext cx="3246120" cy="24688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3172968"/>
            <a:ext cx="2788920" cy="8229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3900" b="1">
                <a:solidFill>
                  <a:srgbClr val="0C0C0E"/>
                </a:solidFill>
                <a:latin typeface="Aptos"/>
              </a:defRPr>
            </a:pPr>
            <a:r>
              <a:t>[  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4160520"/>
            <a:ext cx="278892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1700" b="1">
                <a:solidFill>
                  <a:srgbClr val="0C0C0E"/>
                </a:solidFill>
                <a:latin typeface="Aptos"/>
              </a:defRPr>
            </a:pPr>
            <a:r>
              <a:t>osalejat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99432" y="2651760"/>
            <a:ext cx="3246120" cy="24688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828032" y="3172968"/>
            <a:ext cx="2788920" cy="8229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3900" b="1">
                <a:solidFill>
                  <a:srgbClr val="0C0C0E"/>
                </a:solidFill>
                <a:latin typeface="Aptos"/>
              </a:defRPr>
            </a:pPr>
            <a:r>
              <a:t>[  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8032" y="4160520"/>
            <a:ext cx="278892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1700" b="1">
                <a:solidFill>
                  <a:srgbClr val="0C0C0E"/>
                </a:solidFill>
                <a:latin typeface="Aptos"/>
              </a:defRPr>
            </a:pPr>
            <a:r>
              <a:t>läbi viidud tundi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75904" y="2651760"/>
            <a:ext cx="3246120" cy="2468880"/>
          </a:xfrm>
          <a:prstGeom prst="round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04504" y="3172968"/>
            <a:ext cx="2788920" cy="8229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3900" b="1">
                <a:solidFill>
                  <a:srgbClr val="0C0C0E"/>
                </a:solidFill>
                <a:latin typeface="Aptos"/>
              </a:defRPr>
            </a:pPr>
            <a:r>
              <a:t>[  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04504" y="4160520"/>
            <a:ext cx="278892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 algn="ctr">
              <a:spcAft>
                <a:spcPts val="800"/>
              </a:spcAft>
              <a:defRPr sz="1700" b="1">
                <a:solidFill>
                  <a:srgbClr val="0C0C0E"/>
                </a:solidFill>
                <a:latin typeface="Aptos"/>
              </a:defRPr>
            </a:pPr>
            <a:r>
              <a:t>tagasisidet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A02F899-2489-CEB1-D4AD-2AFCCAC5EA8B}"/>
              </a:ext>
            </a:extLst>
          </p:cNvPr>
          <p:cNvGrpSpPr/>
          <p:nvPr/>
        </p:nvGrpSpPr>
        <p:grpSpPr>
          <a:xfrm>
            <a:off x="7827264" y="5939656"/>
            <a:ext cx="3964305" cy="647285"/>
            <a:chOff x="5106844" y="5487923"/>
            <a:chExt cx="6582236" cy="1074736"/>
          </a:xfrm>
        </p:grpSpPr>
        <p:sp>
          <p:nvSpPr>
            <p:cNvPr id="19" name="Rounded Rectangle 5">
              <a:extLst>
                <a:ext uri="{FF2B5EF4-FFF2-40B4-BE49-F238E27FC236}">
                  <a16:creationId xmlns:a16="http://schemas.microsoft.com/office/drawing/2014/main" id="{307BFFB3-35A9-AC58-D48D-93B815820F03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0" name="Picture 6" descr="ppp_logo_swoosh_cropped.png">
              <a:extLst>
                <a:ext uri="{FF2B5EF4-FFF2-40B4-BE49-F238E27FC236}">
                  <a16:creationId xmlns:a16="http://schemas.microsoft.com/office/drawing/2014/main" id="{1C97D766-33C2-E993-3D04-5B15CD61F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1" name="Picture 7" descr="ppp_logo_ettevotlik_cropped.png">
              <a:extLst>
                <a:ext uri="{FF2B5EF4-FFF2-40B4-BE49-F238E27FC236}">
                  <a16:creationId xmlns:a16="http://schemas.microsoft.com/office/drawing/2014/main" id="{410CB89B-1DE7-E402-0654-9A1A56547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96E7E84-0A37-183B-8143-DEAABA5630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FFBE1C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FBE1C"/>
                </a:solidFill>
                <a:latin typeface="Aptos"/>
              </a:defRPr>
            </a:pPr>
            <a:r>
              <a:t>KUTSE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FFFFFF"/>
                </a:solidFill>
                <a:latin typeface="Aptos"/>
              </a:defRPr>
            </a:pPr>
            <a:r>
              <a:t>Tule osalema!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578608"/>
            <a:ext cx="996696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[Ürituse või tunni nimi]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502152"/>
            <a:ext cx="9784080" cy="5943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FFFFFF"/>
                </a:solidFill>
                <a:latin typeface="Aptos"/>
              </a:defRPr>
            </a:pPr>
            <a:r>
              <a:t>[Kuupäev]    [Kellaaeg]    [Koht]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4617720"/>
            <a:ext cx="5943600" cy="758952"/>
          </a:xfrm>
          <a:prstGeom prst="roundRect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96696" y="4809744"/>
            <a:ext cx="5577840" cy="438912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C0C0E"/>
                </a:solidFill>
                <a:latin typeface="Aptos"/>
              </a:defRPr>
            </a:pPr>
            <a:r>
              <a:t>[Registreerimise info / kontakt]</a:t>
            </a:r>
          </a:p>
        </p:txBody>
      </p:sp>
      <p:sp>
        <p:nvSpPr>
          <p:cNvPr id="10" name="Oval 9"/>
          <p:cNvSpPr/>
          <p:nvPr/>
        </p:nvSpPr>
        <p:spPr>
          <a:xfrm>
            <a:off x="10835640" y="411480"/>
            <a:ext cx="502920" cy="50292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475720" y="1097280"/>
            <a:ext cx="155448" cy="15544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EA97176-FE79-A8F7-7F06-C4F068AC6387}"/>
              </a:ext>
            </a:extLst>
          </p:cNvPr>
          <p:cNvGrpSpPr/>
          <p:nvPr/>
        </p:nvGrpSpPr>
        <p:grpSpPr>
          <a:xfrm>
            <a:off x="7827264" y="5939656"/>
            <a:ext cx="3964305" cy="647285"/>
            <a:chOff x="5106844" y="5487923"/>
            <a:chExt cx="6582236" cy="1074736"/>
          </a:xfrm>
        </p:grpSpPr>
        <p:sp>
          <p:nvSpPr>
            <p:cNvPr id="16" name="Rounded Rectangle 5">
              <a:extLst>
                <a:ext uri="{FF2B5EF4-FFF2-40B4-BE49-F238E27FC236}">
                  <a16:creationId xmlns:a16="http://schemas.microsoft.com/office/drawing/2014/main" id="{5E704923-EE0D-5E2A-06C7-C348DBFF08DE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7" name="Picture 6" descr="ppp_logo_swoosh_cropped.png">
              <a:extLst>
                <a:ext uri="{FF2B5EF4-FFF2-40B4-BE49-F238E27FC236}">
                  <a16:creationId xmlns:a16="http://schemas.microsoft.com/office/drawing/2014/main" id="{1350C0C3-7069-9A03-B4E7-128BED5EE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18" name="Picture 7" descr="ppp_logo_ettevotlik_cropped.png">
              <a:extLst>
                <a:ext uri="{FF2B5EF4-FFF2-40B4-BE49-F238E27FC236}">
                  <a16:creationId xmlns:a16="http://schemas.microsoft.com/office/drawing/2014/main" id="{4EF9E19A-4B7E-7EE8-4785-234CFBC24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AF7ED1A1-83ED-CA3A-6FC7-2AF40B03F8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FFBE1C"/>
                </a:solidFill>
                <a:latin typeface="Aptos"/>
              </a:defRPr>
            </a:pPr>
            <a:r>
              <a:t>PPP NÄDAL 2026   •   TÄIDETAV MALL</a:t>
            </a:r>
          </a:p>
        </p:txBody>
      </p:sp>
      <p:sp>
        <p:nvSpPr>
          <p:cNvPr id="4" name="Oval 3"/>
          <p:cNvSpPr/>
          <p:nvPr/>
        </p:nvSpPr>
        <p:spPr>
          <a:xfrm>
            <a:off x="7680960" y="-914400"/>
            <a:ext cx="4937760" cy="4937760"/>
          </a:xfrm>
          <a:prstGeom prst="ellipse">
            <a:avLst/>
          </a:prstGeom>
          <a:solidFill>
            <a:srgbClr val="FF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2450592"/>
            <a:ext cx="10515600" cy="1463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[UUE OSA PEALKIRI]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4224528"/>
            <a:ext cx="8229600" cy="5486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FFBE1C"/>
                </a:solidFill>
                <a:latin typeface="Aptos"/>
              </a:defRPr>
            </a:pPr>
            <a:r>
              <a:t>[Alapealkiri]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41349AC-02D2-9874-CD0C-DBD008A4E65A}"/>
              </a:ext>
            </a:extLst>
          </p:cNvPr>
          <p:cNvGrpSpPr/>
          <p:nvPr/>
        </p:nvGrpSpPr>
        <p:grpSpPr>
          <a:xfrm>
            <a:off x="7827264" y="5939656"/>
            <a:ext cx="3964305" cy="647285"/>
            <a:chOff x="5106844" y="5487923"/>
            <a:chExt cx="6582236" cy="1074736"/>
          </a:xfrm>
        </p:grpSpPr>
        <p:sp>
          <p:nvSpPr>
            <p:cNvPr id="11" name="Rounded Rectangle 5">
              <a:extLst>
                <a:ext uri="{FF2B5EF4-FFF2-40B4-BE49-F238E27FC236}">
                  <a16:creationId xmlns:a16="http://schemas.microsoft.com/office/drawing/2014/main" id="{6801A804-232E-072E-D035-0CDD16111FE6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2" name="Picture 6" descr="ppp_logo_swoosh_cropped.png">
              <a:extLst>
                <a:ext uri="{FF2B5EF4-FFF2-40B4-BE49-F238E27FC236}">
                  <a16:creationId xmlns:a16="http://schemas.microsoft.com/office/drawing/2014/main" id="{56EAFCA2-15E1-EB91-2680-D6D9CC7B9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13" name="Picture 7" descr="ppp_logo_ettevotlik_cropped.png">
              <a:extLst>
                <a:ext uri="{FF2B5EF4-FFF2-40B4-BE49-F238E27FC236}">
                  <a16:creationId xmlns:a16="http://schemas.microsoft.com/office/drawing/2014/main" id="{10960577-2AC3-B576-2DB1-765F636FA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47730CE-A663-087B-5CF7-21CF19149F9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5F5F5F"/>
                </a:solidFill>
                <a:latin typeface="Aptos"/>
              </a:defRPr>
            </a:pPr>
            <a:r>
              <a:t>PPP NÄDAL 2026   •   KUJUNDUSJUHIS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1005840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5F5F5F"/>
                </a:solidFill>
                <a:latin typeface="Aptos"/>
              </a:defRPr>
            </a:pPr>
            <a:r>
              <a:t>KUJUNDUS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835640" cy="960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0C0C0E"/>
                </a:solidFill>
                <a:latin typeface="Aptos"/>
              </a:defRPr>
            </a:pPr>
            <a:r>
              <a:t>Värvid ja kirjatüübid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93392"/>
            <a:ext cx="10698480" cy="685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5F5F5F"/>
                </a:solidFill>
                <a:latin typeface="Aptos"/>
              </a:defRPr>
            </a:pPr>
            <a:r>
              <a:t>Kõik slaidide tekstid ja kujundid on muudetavad.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468880"/>
            <a:ext cx="2011680" cy="2011680"/>
          </a:xfrm>
          <a:prstGeom prst="ellipse">
            <a:avLst/>
          </a:prstGeom>
          <a:solidFill>
            <a:srgbClr val="0C0C0E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4727448"/>
            <a:ext cx="256032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C0C0E"/>
                </a:solidFill>
                <a:latin typeface="Aptos"/>
              </a:defRPr>
            </a:pPr>
            <a:r>
              <a:t>MUST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166360"/>
            <a:ext cx="256032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F5F5F"/>
                </a:solidFill>
                <a:latin typeface="Aptos"/>
              </a:defRPr>
            </a:pPr>
            <a:r>
              <a:t>#0C0C0E</a:t>
            </a:r>
          </a:p>
        </p:txBody>
      </p:sp>
      <p:sp>
        <p:nvSpPr>
          <p:cNvPr id="10" name="Oval 9"/>
          <p:cNvSpPr/>
          <p:nvPr/>
        </p:nvSpPr>
        <p:spPr>
          <a:xfrm>
            <a:off x="4553712" y="2468880"/>
            <a:ext cx="2011680" cy="2011680"/>
          </a:xfrm>
          <a:prstGeom prst="ellipse">
            <a:avLst/>
          </a:prstGeom>
          <a:solidFill>
            <a:srgbClr val="FFBE1C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53712" y="4727448"/>
            <a:ext cx="256032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C0C0E"/>
                </a:solidFill>
                <a:latin typeface="Aptos"/>
              </a:defRPr>
            </a:pPr>
            <a:r>
              <a:t>KOLLANE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5166360"/>
            <a:ext cx="256032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F5F5F"/>
                </a:solidFill>
                <a:latin typeface="Aptos"/>
              </a:defRPr>
            </a:pPr>
            <a:r>
              <a:t>#FFBE1C</a:t>
            </a:r>
          </a:p>
        </p:txBody>
      </p:sp>
      <p:sp>
        <p:nvSpPr>
          <p:cNvPr id="13" name="Oval 12"/>
          <p:cNvSpPr/>
          <p:nvPr/>
        </p:nvSpPr>
        <p:spPr>
          <a:xfrm>
            <a:off x="8284464" y="2468880"/>
            <a:ext cx="2011680" cy="2011680"/>
          </a:xfrm>
          <a:prstGeom prst="ellipse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84464" y="4727448"/>
            <a:ext cx="256032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C0C0E"/>
                </a:solidFill>
                <a:latin typeface="Aptos"/>
              </a:defRPr>
            </a:pPr>
            <a:r>
              <a:t>VALGE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4464" y="5166360"/>
            <a:ext cx="2560320" cy="3657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5F5F5F"/>
                </a:solidFill>
                <a:latin typeface="Aptos"/>
              </a:defRPr>
            </a:pPr>
            <a:r>
              <a:t>#FFFFFF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5897880"/>
            <a:ext cx="10607040" cy="347472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0C0C0E"/>
                </a:solidFill>
                <a:latin typeface="Aptos"/>
              </a:defRPr>
            </a:pPr>
            <a:r>
              <a:t>KIRJATÜÜP: Aptos / Aptos Display (toetab eesti täpitähti).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CF568E-612A-8A6D-2526-25B0D7BA5B11}"/>
              </a:ext>
            </a:extLst>
          </p:cNvPr>
          <p:cNvGrpSpPr/>
          <p:nvPr/>
        </p:nvGrpSpPr>
        <p:grpSpPr>
          <a:xfrm>
            <a:off x="7827264" y="5939656"/>
            <a:ext cx="3964305" cy="647285"/>
            <a:chOff x="5106844" y="5487923"/>
            <a:chExt cx="6582236" cy="1074736"/>
          </a:xfrm>
        </p:grpSpPr>
        <p:sp>
          <p:nvSpPr>
            <p:cNvPr id="21" name="Rounded Rectangle 5">
              <a:extLst>
                <a:ext uri="{FF2B5EF4-FFF2-40B4-BE49-F238E27FC236}">
                  <a16:creationId xmlns:a16="http://schemas.microsoft.com/office/drawing/2014/main" id="{BE749C92-EEA0-CEF1-D858-A022D7D8E5CC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2" name="Picture 6" descr="ppp_logo_swoosh_cropped.png">
              <a:extLst>
                <a:ext uri="{FF2B5EF4-FFF2-40B4-BE49-F238E27FC236}">
                  <a16:creationId xmlns:a16="http://schemas.microsoft.com/office/drawing/2014/main" id="{9DC82074-56F5-B670-53D7-9B068ACFC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23" name="Picture 7" descr="ppp_logo_ettevotlik_cropped.png">
              <a:extLst>
                <a:ext uri="{FF2B5EF4-FFF2-40B4-BE49-F238E27FC236}">
                  <a16:creationId xmlns:a16="http://schemas.microsoft.com/office/drawing/2014/main" id="{A8A336B6-BE8A-5735-1990-D0929F908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AEE6FC6D-92F5-A46A-1701-BA8BAA2C2F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73952"/>
            <a:ext cx="9144000" cy="228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FFBE1C"/>
                </a:solidFill>
                <a:latin typeface="Aptos"/>
              </a:defRPr>
            </a:pPr>
            <a:r>
              <a:t>PPP NÄDAL 2026   •   LÕPPSLAID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9875520" cy="1463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5600" b="1">
                <a:solidFill>
                  <a:srgbClr val="FFFFFF"/>
                </a:solidFill>
                <a:latin typeface="Aptos"/>
              </a:defRPr>
            </a:pPr>
            <a:r>
              <a:t>Aitäh!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127248"/>
            <a:ext cx="10058400" cy="64008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FFBE1C"/>
                </a:solidFill>
                <a:latin typeface="Aptos"/>
              </a:defRPr>
            </a:pPr>
            <a:r>
              <a:t>Pea Peale Pööratud nädal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5001768"/>
            <a:ext cx="10058400" cy="5029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FFFFFF"/>
                </a:solidFill>
                <a:latin typeface="Aptos"/>
              </a:defRPr>
            </a:pPr>
            <a:r>
              <a:t>[Kooli või lasteaia nimi]  •  [Kontakt]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B598726-0088-4AD6-B340-2EB1D19C273C}"/>
              </a:ext>
            </a:extLst>
          </p:cNvPr>
          <p:cNvGrpSpPr/>
          <p:nvPr/>
        </p:nvGrpSpPr>
        <p:grpSpPr>
          <a:xfrm>
            <a:off x="7827264" y="5939656"/>
            <a:ext cx="3964305" cy="647285"/>
            <a:chOff x="5106844" y="5487923"/>
            <a:chExt cx="6582236" cy="1074736"/>
          </a:xfrm>
        </p:grpSpPr>
        <p:sp>
          <p:nvSpPr>
            <p:cNvPr id="12" name="Rounded Rectangle 5">
              <a:extLst>
                <a:ext uri="{FF2B5EF4-FFF2-40B4-BE49-F238E27FC236}">
                  <a16:creationId xmlns:a16="http://schemas.microsoft.com/office/drawing/2014/main" id="{DE9B7682-263D-0CCD-2BD8-82FC1F6F07B0}"/>
                </a:ext>
              </a:extLst>
            </p:cNvPr>
            <p:cNvSpPr/>
            <p:nvPr/>
          </p:nvSpPr>
          <p:spPr>
            <a:xfrm>
              <a:off x="5106844" y="5487923"/>
              <a:ext cx="6582236" cy="107473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3" name="Picture 6" descr="ppp_logo_swoosh_cropped.png">
              <a:extLst>
                <a:ext uri="{FF2B5EF4-FFF2-40B4-BE49-F238E27FC236}">
                  <a16:creationId xmlns:a16="http://schemas.microsoft.com/office/drawing/2014/main" id="{75458843-3C8D-41A0-7BD8-655CE7A39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6727" y="5725312"/>
              <a:ext cx="1188720" cy="631508"/>
            </a:xfrm>
            <a:prstGeom prst="rect">
              <a:avLst/>
            </a:prstGeom>
          </p:spPr>
        </p:pic>
        <p:pic>
          <p:nvPicPr>
            <p:cNvPr id="14" name="Picture 7" descr="ppp_logo_ettevotlik_cropped.png">
              <a:extLst>
                <a:ext uri="{FF2B5EF4-FFF2-40B4-BE49-F238E27FC236}">
                  <a16:creationId xmlns:a16="http://schemas.microsoft.com/office/drawing/2014/main" id="{43D940F3-5148-B846-89D7-B1C138FED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4087" y="5739390"/>
              <a:ext cx="1207008" cy="53459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E0D47C8-B528-576A-6300-22DD925927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08210" y="5870561"/>
              <a:ext cx="2221763" cy="309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805</Words>
  <Application>Microsoft Office PowerPoint</Application>
  <PresentationFormat>Широкоэкранный</PresentationFormat>
  <Paragraphs>200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Aleksandra Leštšuk - IVEK</dc:creator>
  <cp:keywords/>
  <dc:description>generated using python-pptx</dc:description>
  <cp:lastModifiedBy>Aleksandra Leštšuk - IVEK</cp:lastModifiedBy>
  <cp:revision>2</cp:revision>
  <dcterms:created xsi:type="dcterms:W3CDTF">2013-01-27T09:14:16Z</dcterms:created>
  <dcterms:modified xsi:type="dcterms:W3CDTF">2026-10-21T08:32:28Z</dcterms:modified>
  <cp:category/>
</cp:coreProperties>
</file>